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14" r:id="rId2"/>
    <p:sldId id="282" r:id="rId3"/>
    <p:sldId id="281" r:id="rId4"/>
    <p:sldId id="286" r:id="rId5"/>
    <p:sldId id="337" r:id="rId6"/>
    <p:sldId id="338" r:id="rId7"/>
    <p:sldId id="344" r:id="rId8"/>
    <p:sldId id="339" r:id="rId9"/>
    <p:sldId id="345" r:id="rId10"/>
    <p:sldId id="340" r:id="rId11"/>
    <p:sldId id="258" r:id="rId12"/>
    <p:sldId id="261" r:id="rId13"/>
    <p:sldId id="262" r:id="rId14"/>
    <p:sldId id="264" r:id="rId15"/>
    <p:sldId id="263" r:id="rId16"/>
    <p:sldId id="267" r:id="rId17"/>
    <p:sldId id="265" r:id="rId18"/>
    <p:sldId id="269" r:id="rId19"/>
    <p:sldId id="270" r:id="rId20"/>
    <p:sldId id="271" r:id="rId21"/>
    <p:sldId id="346" r:id="rId22"/>
    <p:sldId id="347" r:id="rId23"/>
    <p:sldId id="315" r:id="rId24"/>
    <p:sldId id="276" r:id="rId25"/>
    <p:sldId id="331" r:id="rId26"/>
    <p:sldId id="332" r:id="rId27"/>
    <p:sldId id="318" r:id="rId28"/>
    <p:sldId id="319" r:id="rId29"/>
    <p:sldId id="343" r:id="rId30"/>
    <p:sldId id="320" r:id="rId31"/>
    <p:sldId id="342" r:id="rId3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814" autoAdjust="0"/>
  </p:normalViewPr>
  <p:slideViewPr>
    <p:cSldViewPr>
      <p:cViewPr varScale="1">
        <p:scale>
          <a:sx n="86" d="100"/>
          <a:sy n="86" d="100"/>
        </p:scale>
        <p:origin x="23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088E3-9AA9-47B3-B013-5FA97D4EF05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E1592-BD2B-41D4-8C20-B1DEAFC06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86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E1592-BD2B-41D4-8C20-B1DEAFC0662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306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1zavuch.ru/#/document/99/1301373571/" TargetMode="External"/><Relationship Id="rId2" Type="http://schemas.openxmlformats.org/officeDocument/2006/relationships/hyperlink" Target="http://rcoi.mcko.ru/images/public_2014/EGE_Fed_prik/273-fz_23_07.rtf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obrnadzor.gov.ru/wp-content/uploads/2022/12/postanovlenie-pravitelstva-rf-ot-29.11.2021-%E2%84%96-2085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0"/>
            <a:ext cx="8280920" cy="936103"/>
          </a:xfrm>
          <a:effectLst/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ГИА-</a:t>
            </a:r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 ЕГЭ -20</a:t>
            </a:r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6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995794"/>
            <a:ext cx="4355976" cy="1318888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4200" b="1" dirty="0" smtClean="0">
                <a:latin typeface="Century Schoolbook" panose="02040604050505020304" pitchFamily="18" charset="0"/>
              </a:rPr>
              <a:t>27 ноября</a:t>
            </a:r>
          </a:p>
          <a:p>
            <a:pPr algn="ctr"/>
            <a:r>
              <a:rPr lang="ru-RU" sz="4200" b="1" dirty="0" smtClean="0">
                <a:latin typeface="Century Schoolbook" panose="02040604050505020304" pitchFamily="18" charset="0"/>
              </a:rPr>
              <a:t>2025 г.</a:t>
            </a:r>
            <a:endParaRPr lang="ru-RU" sz="4200" b="1" dirty="0">
              <a:latin typeface="Century Schoolbook" panose="020406040505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" y="1124759"/>
            <a:ext cx="3816425" cy="2002532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90" y="3380655"/>
            <a:ext cx="3255178" cy="2880320"/>
          </a:xfrm>
          <a:prstGeom prst="rect">
            <a:avLst/>
          </a:prstGeom>
        </p:spPr>
      </p:pic>
      <p:pic>
        <p:nvPicPr>
          <p:cNvPr id="1026" name="Picture 2" descr="https://avatars.mds.yandex.net/get-altay/3695262/2a0000017925b26518df6b8ebecbe6cb1c1c/XX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293" y="3133713"/>
            <a:ext cx="5133468" cy="312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78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694240" cy="1440160"/>
          </a:xfrm>
        </p:spPr>
        <p:txBody>
          <a:bodyPr/>
          <a:lstStyle/>
          <a:p>
            <a:r>
              <a:rPr lang="ru-RU" u="sng" dirty="0"/>
              <a:t>Сочинение </a:t>
            </a:r>
            <a:r>
              <a:rPr lang="ru-RU" u="sng" dirty="0" smtClean="0"/>
              <a:t>2025-20</a:t>
            </a:r>
            <a:r>
              <a:rPr lang="en-US" u="sng" dirty="0" smtClean="0"/>
              <a:t>2</a:t>
            </a:r>
            <a:r>
              <a:rPr lang="ru-RU" u="sng" dirty="0"/>
              <a:t>6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772816"/>
            <a:ext cx="87023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Критерии </a:t>
            </a:r>
            <a:r>
              <a:rPr lang="ru-RU" sz="2800" b="1" dirty="0" err="1">
                <a:solidFill>
                  <a:srgbClr val="C00000"/>
                </a:solidFill>
              </a:rPr>
              <a:t>No</a:t>
            </a:r>
            <a:r>
              <a:rPr lang="ru-RU" sz="2800" b="1" dirty="0">
                <a:solidFill>
                  <a:srgbClr val="C00000"/>
                </a:solidFill>
              </a:rPr>
              <a:t> 1 и </a:t>
            </a:r>
            <a:r>
              <a:rPr lang="ru-RU" sz="2800" b="1" dirty="0" err="1">
                <a:solidFill>
                  <a:srgbClr val="C00000"/>
                </a:solidFill>
              </a:rPr>
              <a:t>No</a:t>
            </a:r>
            <a:r>
              <a:rPr lang="ru-RU" sz="2800" b="1" dirty="0">
                <a:solidFill>
                  <a:srgbClr val="C00000"/>
                </a:solidFill>
              </a:rPr>
              <a:t> 2 являются основными.</a:t>
            </a:r>
          </a:p>
          <a:p>
            <a:pPr algn="just"/>
            <a:r>
              <a:rPr lang="ru-RU" sz="2800" dirty="0"/>
              <a:t>Для получения «зачета» за итоговое сочинение </a:t>
            </a:r>
            <a:r>
              <a:rPr lang="ru-RU" sz="2800" dirty="0" smtClean="0"/>
              <a:t>необходимо: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/>
              <a:t>получить </a:t>
            </a:r>
            <a:r>
              <a:rPr lang="ru-RU" sz="2800" dirty="0" smtClean="0"/>
              <a:t>«зачет</a:t>
            </a:r>
            <a:r>
              <a:rPr lang="ru-RU" sz="2800" dirty="0"/>
              <a:t>» по </a:t>
            </a:r>
            <a:r>
              <a:rPr lang="ru-RU" sz="2800" dirty="0" smtClean="0"/>
              <a:t>критериям </a:t>
            </a:r>
            <a:r>
              <a:rPr lang="ru-RU" sz="2800" dirty="0" err="1"/>
              <a:t>No</a:t>
            </a:r>
            <a:r>
              <a:rPr lang="ru-RU" sz="2800" dirty="0"/>
              <a:t> 1 и </a:t>
            </a:r>
            <a:r>
              <a:rPr lang="ru-RU" sz="2800" dirty="0" err="1"/>
              <a:t>No</a:t>
            </a:r>
            <a:r>
              <a:rPr lang="ru-RU" sz="2800" dirty="0"/>
              <a:t> 2 (выставление «незачета» по одному из этих критериев </a:t>
            </a:r>
            <a:r>
              <a:rPr lang="ru-RU" sz="2800" dirty="0" smtClean="0"/>
              <a:t>автоматически </a:t>
            </a:r>
            <a:r>
              <a:rPr lang="ru-RU" sz="2800" dirty="0"/>
              <a:t>ведет к «незачету» за работу в целом</a:t>
            </a:r>
            <a:r>
              <a:rPr lang="ru-RU" sz="2800" dirty="0" smtClean="0"/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/>
              <a:t>также дополнительно «зачет» по </a:t>
            </a:r>
            <a:r>
              <a:rPr lang="ru-RU" sz="2800" dirty="0" smtClean="0"/>
              <a:t>одному </a:t>
            </a:r>
            <a:r>
              <a:rPr lang="ru-RU" sz="2800" dirty="0"/>
              <a:t>из других критериев.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39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548680"/>
            <a:ext cx="6444208" cy="1512168"/>
          </a:xfrm>
          <a:effectLst/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ЕГЭ:</a:t>
            </a:r>
            <a:endParaRPr lang="en-US" altLang="ru-RU" sz="5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700808"/>
            <a:ext cx="8064896" cy="439248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800" dirty="0" smtClean="0"/>
              <a:t>единые правила проведения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/>
              <a:t>единое расписание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/>
              <a:t>использование заданий стандартизированной формы (КИМ)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/>
              <a:t>использование специальных бланков для оформления ответов на задания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/>
              <a:t>проведение письменно на русском языке (за исключением ЕГЭ по иностранным языкам и информатике)</a:t>
            </a:r>
            <a:endParaRPr lang="en-US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4038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229600" cy="58975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sz="28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200" u="sng" dirty="0" smtClean="0">
                <a:solidFill>
                  <a:srgbClr val="C00000"/>
                </a:solidFill>
              </a:rPr>
              <a:t>Уважительные причины неучастия в ЕГЭ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sz="3200" u="sng" dirty="0" smtClean="0">
              <a:solidFill>
                <a:srgbClr val="C00000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800" dirty="0" smtClean="0"/>
              <a:t>Уважительными причинами считаются болезнь выпускника, смерть близких родственников, иные трудные жизненные ситуации.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800" dirty="0" smtClean="0"/>
              <a:t>Решение о допуске выпускника до сдачи ЕГЭ в дополнительные сроки  в рамках утвержденного расписания в каждом конкретном случае принимает ГЭК.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sz="2800" dirty="0" smtClean="0"/>
          </a:p>
          <a:p>
            <a:pPr eaLnBrk="1" hangingPunct="1">
              <a:lnSpc>
                <a:spcPct val="90000"/>
              </a:lnSpc>
            </a:pPr>
            <a:endParaRPr lang="en-US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60969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pPr eaLnBrk="1" hangingPunct="1"/>
            <a:r>
              <a:rPr lang="ru-RU" alt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период проведения ЕГЭ:</a:t>
            </a:r>
            <a:endParaRPr lang="en-US" altLang="ru-RU" sz="3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/>
          <a:lstStyle/>
          <a:p>
            <a:pPr marL="45720" indent="0" eaLnBrk="1" hangingPunct="1">
              <a:lnSpc>
                <a:spcPct val="80000"/>
              </a:lnSpc>
              <a:buNone/>
            </a:pPr>
            <a:endParaRPr lang="ru-RU" altLang="ru-RU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dirty="0" smtClean="0"/>
              <a:t>В основной период в ЕГЭ участвуют выпускники 2025 года; обучающиеся в учреждениях  СПО; выпускники прошлых лет, в том числе лица, у которых срок действия ранее полученного результата ЕГЭ не истек; граждане, получившие среднее (полное) общее образование в иностранных государствах.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dirty="0" smtClean="0"/>
              <a:t>Для участников, не сдавших ЕГЭ или не завершивших выполнение экзаменационной работы по уважительным причинам (болезнь или иные обстоятельства, подтвержденные документально), а также участников, результаты ЕГЭ которых были отменены ГЭК, определены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резервные дни сдачи ЕГЭ</a:t>
            </a:r>
            <a:r>
              <a:rPr lang="ru-RU" altLang="ru-RU" sz="2400" dirty="0">
                <a:solidFill>
                  <a:srgbClr val="C00000"/>
                </a:solidFill>
              </a:rPr>
              <a:t>.</a:t>
            </a:r>
            <a:endParaRPr lang="ru-RU" altLang="ru-RU" sz="2400" dirty="0" smtClean="0">
              <a:solidFill>
                <a:srgbClr val="C00000"/>
              </a:solidFill>
            </a:endParaRPr>
          </a:p>
          <a:p>
            <a:pPr marL="45720" indent="0" eaLnBrk="1" hangingPunct="1">
              <a:lnSpc>
                <a:spcPct val="80000"/>
              </a:lnSpc>
              <a:buNone/>
            </a:pPr>
            <a:endParaRPr lang="ru-RU" alt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6247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5" cy="64807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Расписание проведения ЕГЭ в 2026 году (проект)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005210"/>
              </p:ext>
            </p:extLst>
          </p:nvPr>
        </p:nvGraphicFramePr>
        <p:xfrm>
          <a:off x="179512" y="707885"/>
          <a:ext cx="8784976" cy="613914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84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Основной период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37" marR="7437" marT="7437" marB="74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0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01.06.2026 (понедельник)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Литература, химия, история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6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04.06.2026 (четверг)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5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08.06.2026 (понедельник)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Математика (базовый, профильный уровень)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0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11.06.2026 (</a:t>
                      </a: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четверг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Обществознание, физика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2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15.06.2026 (</a:t>
                      </a: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понедельник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Биология, география, иностранный язык (письменная часть)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0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18.06.2026 (четверг)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Иностранные</a:t>
                      </a:r>
                      <a:r>
                        <a:rPr lang="ru-RU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языки (устная часть), информатика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2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19.06.2026 (пятница)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Иностранные</a:t>
                      </a:r>
                      <a:r>
                        <a:rPr lang="ru-RU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языки (устная часть), информатика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42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22.06.2026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Резерв: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иностранные языки (английский, испанский, китайский, немецкий, французский) (письменная часть), информатика, литература, русский язык, физика, химия;</a:t>
                      </a:r>
                      <a:endParaRPr lang="ru-RU" sz="14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23.06.2026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биология, география, ЕГЭ по математике базового уровня, ЕГЭ по математике профильного уровня, иностранные языки (английский, испанский, китайский, немецкий, французский) (устная часть), история, обществознание;</a:t>
                      </a:r>
                      <a:endParaRPr lang="ru-RU" sz="14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3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24.06.2026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Резерв: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 всем учебным предметам;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6719602"/>
                  </a:ext>
                </a:extLst>
              </a:tr>
              <a:tr h="306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25.06.2026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Резерв: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 всем учебным предметам;</a:t>
                      </a:r>
                      <a:endParaRPr lang="ru-RU" sz="14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3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08.07.2026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Пересдача: </a:t>
                      </a:r>
                      <a:r>
                        <a:rPr lang="ru-RU" sz="1800" b="1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1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письменная часть иностранных языков, информатика,</a:t>
                      </a:r>
                      <a:r>
                        <a:rPr lang="ru-RU" sz="1400" b="1" i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литература</a:t>
                      </a:r>
                      <a:r>
                        <a:rPr lang="ru-RU" sz="1400" b="1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русский язык, физика, химия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2224583"/>
                  </a:ext>
                </a:extLst>
              </a:tr>
              <a:tr h="293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09.07.2026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Пересдача: </a:t>
                      </a:r>
                      <a:r>
                        <a:rPr lang="ru-RU" sz="1400" b="1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биология, география, математика, устная часть по иностранным языкам, история, обществознание.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7228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0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649" y="476673"/>
            <a:ext cx="7632847" cy="1152128"/>
          </a:xfrm>
        </p:spPr>
        <p:txBody>
          <a:bodyPr/>
          <a:lstStyle/>
          <a:p>
            <a:pPr eaLnBrk="1" hangingPunct="1"/>
            <a:r>
              <a:rPr lang="ru-RU" alt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сроки</a:t>
            </a:r>
            <a:r>
              <a:rPr lang="ru-RU" alt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проведения ЕГЭ:</a:t>
            </a:r>
            <a:endParaRPr lang="en-US" altLang="ru-RU" sz="3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484784"/>
            <a:ext cx="8064896" cy="49685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eaLnBrk="1" hangingPunct="1">
              <a:lnSpc>
                <a:spcPct val="90000"/>
              </a:lnSpc>
              <a:buNone/>
            </a:pPr>
            <a:endParaRPr lang="ru-RU" altLang="ru-RU" sz="2400" dirty="0" smtClean="0"/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/>
              <a:t>Сдавать в дополнительные сроки имеют право определенные категории участников, не имевшие возможности участвовать в ЕГЭ в основной период: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/>
              <a:t>выпускники прошлых лет;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/>
              <a:t>выпускники СПО;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/>
              <a:t>граждане, получившие среднее (полное) общее образование в иностранных государствах.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 smtClean="0"/>
              <a:t>Также в  дополнительные сроки и резервные дни допускаются к сдаче ЕГЭ те участники, у которых совпадают сроки проведения ЕГЭ по отдельным общеобразовательным предметам.</a:t>
            </a:r>
            <a:endParaRPr lang="en-US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88273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ru-RU" alt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ЕГЭ</a:t>
            </a:r>
            <a:br>
              <a:rPr lang="ru-RU" alt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sz="3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760"/>
            <a:ext cx="8229600" cy="5112568"/>
          </a:xfrm>
          <a:prstGeom prst="rect">
            <a:avLst/>
          </a:prstGeom>
          <a:ln>
            <a:noFill/>
          </a:ln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400" dirty="0" smtClean="0"/>
              <a:t>Выполненная экзаменационная работа оценивается в первичных </a:t>
            </a:r>
            <a:r>
              <a:rPr lang="ru-RU" altLang="ru-RU" sz="2400" dirty="0" smtClean="0">
                <a:solidFill>
                  <a:srgbClr val="C00000"/>
                </a:solidFill>
              </a:rPr>
              <a:t>баллах</a:t>
            </a:r>
            <a:r>
              <a:rPr lang="ru-RU" altLang="ru-RU" sz="2400" dirty="0" smtClean="0"/>
              <a:t>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dirty="0" smtClean="0"/>
              <a:t>Количество первичных баллов за выполнение каждого задания можно узнать </a:t>
            </a:r>
            <a:r>
              <a:rPr lang="ru-RU" altLang="ru-RU" sz="2400" dirty="0" smtClean="0">
                <a:solidFill>
                  <a:srgbClr val="C00000"/>
                </a:solidFill>
              </a:rPr>
              <a:t>в спецификации КИМ по предмету.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dirty="0" smtClean="0"/>
              <a:t>Для объективной оценки уровня подготовленности участника ЕГЭ по сравнению с другими участниками экзамена применяется специальная </a:t>
            </a:r>
            <a:r>
              <a:rPr lang="ru-RU" altLang="ru-RU" sz="2400" dirty="0" smtClean="0">
                <a:solidFill>
                  <a:srgbClr val="C00000"/>
                </a:solidFill>
              </a:rPr>
              <a:t>методика шкалирования </a:t>
            </a:r>
            <a:r>
              <a:rPr lang="ru-RU" altLang="ru-RU" sz="2400" dirty="0" smtClean="0"/>
              <a:t>результатов ЕГЭ, с помощью которой </a:t>
            </a:r>
            <a:r>
              <a:rPr lang="ru-RU" altLang="ru-RU" sz="2400" dirty="0" smtClean="0">
                <a:solidFill>
                  <a:srgbClr val="C00000"/>
                </a:solidFill>
              </a:rPr>
              <a:t>первичные баллы </a:t>
            </a:r>
            <a:r>
              <a:rPr lang="ru-RU" altLang="ru-RU" sz="2400" dirty="0" smtClean="0"/>
              <a:t>переводятся в </a:t>
            </a:r>
            <a:r>
              <a:rPr lang="ru-RU" altLang="ru-RU" sz="2400" dirty="0" smtClean="0">
                <a:solidFill>
                  <a:srgbClr val="C00000"/>
                </a:solidFill>
              </a:rPr>
              <a:t>тестовые</a:t>
            </a:r>
            <a:r>
              <a:rPr lang="ru-RU" altLang="ru-RU" sz="2400" dirty="0" smtClean="0"/>
              <a:t>, которые и устанавливают итоговый результат ЕГЭ по 100-балльной шкале.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dirty="0" smtClean="0"/>
              <a:t>По каждому предмету ЕГЭ комиссией по шкалированию Рособрнадзора ежегодно устанавливается </a:t>
            </a:r>
            <a:r>
              <a:rPr lang="ru-RU" altLang="ru-RU" sz="2400" dirty="0" smtClean="0">
                <a:solidFill>
                  <a:srgbClr val="C00000"/>
                </a:solidFill>
              </a:rPr>
              <a:t>минимальное количество баллов</a:t>
            </a:r>
            <a:r>
              <a:rPr lang="ru-RU" altLang="ru-RU" sz="2400" dirty="0" smtClean="0"/>
              <a:t>, преодоление которого подтверждает освоение основных общеобразовательных программ.</a:t>
            </a:r>
            <a:endParaRPr lang="en-US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32928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4241999"/>
            <a:ext cx="4032448" cy="20313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4241999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Минимальное количество баллов, подтверждающее освоение 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о</a:t>
            </a:r>
            <a:r>
              <a:rPr lang="ru-RU" sz="1400" b="1" dirty="0" smtClean="0">
                <a:solidFill>
                  <a:srgbClr val="FF0000"/>
                </a:solidFill>
              </a:rPr>
              <a:t>бразовательной программы среднего общего образования: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/>
              <a:t>По русскому языку 24 балла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/>
              <a:t>По математике (профильный уровень) 27 баллов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/>
              <a:t>По математике (базовый уровень) 3 балла (удовлетворительно)</a:t>
            </a:r>
            <a:endParaRPr lang="ru-RU" sz="14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8768" y="404664"/>
            <a:ext cx="3578776" cy="3600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99792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548680"/>
            <a:ext cx="344196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Минимальное количество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б</a:t>
            </a:r>
            <a:r>
              <a:rPr lang="ru-RU" b="1" dirty="0" smtClean="0">
                <a:solidFill>
                  <a:srgbClr val="FF0000"/>
                </a:solidFill>
              </a:rPr>
              <a:t>аллов по предметам:</a:t>
            </a:r>
          </a:p>
          <a:p>
            <a:pPr marL="342900" indent="-342900">
              <a:buAutoNum type="arabicPeriod"/>
            </a:pPr>
            <a:r>
              <a:rPr lang="ru-RU" dirty="0" smtClean="0"/>
              <a:t>Русский язык – 36</a:t>
            </a:r>
          </a:p>
          <a:p>
            <a:pPr marL="342900" indent="-342900">
              <a:buAutoNum type="arabicPeriod"/>
            </a:pPr>
            <a:r>
              <a:rPr lang="ru-RU" dirty="0" smtClean="0"/>
              <a:t>Математика (профиль) – 27</a:t>
            </a:r>
          </a:p>
          <a:p>
            <a:pPr marL="342900" indent="-342900">
              <a:buAutoNum type="arabicPeriod"/>
            </a:pPr>
            <a:r>
              <a:rPr lang="ru-RU" dirty="0" smtClean="0"/>
              <a:t>Физика – 36</a:t>
            </a:r>
          </a:p>
          <a:p>
            <a:pPr marL="342900" indent="-342900">
              <a:buAutoNum type="arabicPeriod"/>
            </a:pPr>
            <a:r>
              <a:rPr lang="ru-RU" dirty="0" smtClean="0"/>
              <a:t>Информатика и ИКТ – 40</a:t>
            </a:r>
          </a:p>
          <a:p>
            <a:pPr marL="342900" indent="-342900">
              <a:buAutoNum type="arabicPeriod"/>
            </a:pPr>
            <a:r>
              <a:rPr lang="ru-RU" dirty="0" smtClean="0"/>
              <a:t>Биология – 36</a:t>
            </a:r>
          </a:p>
          <a:p>
            <a:pPr marL="342900" indent="-342900">
              <a:buAutoNum type="arabicPeriod"/>
            </a:pPr>
            <a:r>
              <a:rPr lang="ru-RU" dirty="0" smtClean="0"/>
              <a:t>История – 32</a:t>
            </a:r>
          </a:p>
          <a:p>
            <a:pPr marL="342900" indent="-342900">
              <a:buAutoNum type="arabicPeriod"/>
            </a:pPr>
            <a:r>
              <a:rPr lang="ru-RU" dirty="0" smtClean="0"/>
              <a:t>География – 37</a:t>
            </a:r>
          </a:p>
          <a:p>
            <a:pPr marL="342900" indent="-342900">
              <a:buAutoNum type="arabicPeriod"/>
            </a:pPr>
            <a:r>
              <a:rPr lang="ru-RU" dirty="0" smtClean="0"/>
              <a:t>Обществознание – 42</a:t>
            </a:r>
          </a:p>
          <a:p>
            <a:pPr marL="342900" indent="-342900">
              <a:buAutoNum type="arabicPeriod"/>
            </a:pPr>
            <a:r>
              <a:rPr lang="ru-RU" dirty="0" smtClean="0"/>
              <a:t>Литература – 32</a:t>
            </a:r>
          </a:p>
          <a:p>
            <a:pPr marL="342900" indent="-342900">
              <a:buAutoNum type="arabicPeriod"/>
            </a:pPr>
            <a:r>
              <a:rPr lang="ru-RU" dirty="0" smtClean="0"/>
              <a:t>Иностранный язык - 22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784" y="116632"/>
            <a:ext cx="4602560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533400"/>
            <a:ext cx="8229600" cy="6019800"/>
          </a:xfrm>
          <a:prstGeom prst="rect">
            <a:avLst/>
          </a:prstGeom>
          <a:noFill/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2800" dirty="0" smtClean="0"/>
              <a:t>Получение результата не ниже минимального количества тестовых баллов по каждому сданному экзамену означает, что участник ЕГЭ успешно освоил программу среднего (полного) общего образования и может использовать полученные результаты вступительных экзаменов для продолжения образования в вузах и ссузах.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800" dirty="0" smtClean="0"/>
              <a:t>Надо иметь в виду, что выпускники школ текущего года 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для</a:t>
            </a:r>
            <a:r>
              <a:rPr lang="ru-RU" altLang="ru-RU" sz="2800" dirty="0" smtClean="0"/>
              <a:t> подтверждения освоения школьной программы и 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получения аттестата обязаны набрать по двум обязательным предметам – русскому языку и математике – количество баллов не ниже минимального</a:t>
            </a:r>
            <a:r>
              <a:rPr lang="ru-RU" altLang="ru-RU" sz="2800" dirty="0" smtClean="0"/>
              <a:t>.</a:t>
            </a:r>
            <a:endParaRPr lang="en-US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94386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4293096"/>
            <a:ext cx="8424936" cy="19442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229600" cy="6172200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Неудовлетворительные результаты</a:t>
            </a:r>
            <a:endParaRPr lang="ru-RU" altLang="ru-RU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 eaLnBrk="1" hangingPunct="1">
              <a:lnSpc>
                <a:spcPct val="80000"/>
              </a:lnSpc>
              <a:buNone/>
            </a:pPr>
            <a:endParaRPr lang="ru-RU" altLang="ru-RU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dirty="0" smtClean="0"/>
              <a:t>Если участник ЕГЭ получит результат ниже минимального количества баллов по любому из предметов, снова сдать ЕГЭ можно будет только в следующем году.</a:t>
            </a:r>
            <a:endParaRPr lang="ru-RU" altLang="ru-RU" sz="2000" b="1" dirty="0" smtClean="0"/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b="1" dirty="0" smtClean="0"/>
              <a:t>Исключения только для выпускников текущего года.</a:t>
            </a:r>
          </a:p>
          <a:p>
            <a:pPr marL="45720" indent="0" algn="just" eaLnBrk="1" hangingPunct="1">
              <a:lnSpc>
                <a:spcPct val="80000"/>
              </a:lnSpc>
              <a:buNone/>
            </a:pPr>
            <a:endParaRPr lang="ru-RU" altLang="ru-RU" sz="2000" dirty="0" smtClean="0"/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dirty="0" smtClean="0"/>
              <a:t>Если выпускник текущего года получает результат ниже минимального количества баллов </a:t>
            </a:r>
            <a:r>
              <a:rPr lang="ru-RU" altLang="ru-RU" sz="2000" dirty="0" smtClean="0">
                <a:solidFill>
                  <a:srgbClr val="C00000"/>
                </a:solidFill>
              </a:rPr>
              <a:t>по одному </a:t>
            </a:r>
            <a:r>
              <a:rPr lang="ru-RU" altLang="ru-RU" sz="2000" dirty="0" smtClean="0">
                <a:solidFill>
                  <a:srgbClr val="FF0000"/>
                </a:solidFill>
              </a:rPr>
              <a:t>из обязательных предметов</a:t>
            </a:r>
            <a:r>
              <a:rPr lang="ru-RU" altLang="ru-RU" sz="2000" dirty="0" smtClean="0"/>
              <a:t> </a:t>
            </a:r>
            <a:r>
              <a:rPr lang="ru-RU" altLang="ru-RU" sz="2000" dirty="0" smtClean="0">
                <a:solidFill>
                  <a:srgbClr val="C00000"/>
                </a:solidFill>
              </a:rPr>
              <a:t>(русский язык или математика), </a:t>
            </a:r>
            <a:r>
              <a:rPr lang="ru-RU" altLang="ru-RU" sz="2000" dirty="0" smtClean="0"/>
              <a:t>то он может пересдать этот экзамен в этом же году. Сделать это можно в специальные </a:t>
            </a:r>
            <a:r>
              <a:rPr lang="ru-RU" altLang="ru-RU" sz="2000" dirty="0" smtClean="0">
                <a:solidFill>
                  <a:srgbClr val="C00000"/>
                </a:solidFill>
              </a:rPr>
              <a:t>дополнительные дни </a:t>
            </a:r>
            <a:r>
              <a:rPr lang="ru-RU" altLang="ru-RU" sz="2000" dirty="0" smtClean="0"/>
              <a:t>в текущем году, которые устанавливаются приказом </a:t>
            </a:r>
            <a:r>
              <a:rPr lang="ru-RU" altLang="ru-RU" sz="2000" dirty="0" smtClean="0">
                <a:solidFill>
                  <a:srgbClr val="C00000"/>
                </a:solidFill>
              </a:rPr>
              <a:t>Рособрнадзора</a:t>
            </a:r>
            <a:r>
              <a:rPr lang="ru-RU" altLang="ru-RU" sz="2000" dirty="0" smtClean="0"/>
              <a:t>.</a:t>
            </a:r>
          </a:p>
          <a:p>
            <a:pPr marL="45720" indent="0" algn="just" eaLnBrk="1" hangingPunct="1">
              <a:lnSpc>
                <a:spcPct val="80000"/>
              </a:lnSpc>
              <a:buNone/>
            </a:pPr>
            <a:endParaRPr lang="ru-RU" altLang="ru-RU" sz="2000" dirty="0" smtClean="0"/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b="1" dirty="0" smtClean="0"/>
              <a:t>Если выпускник текущего года получает результаты ниже минимального количества баллов и по русскому языку, и по математике, он сможет пересдать ЕГЭ только в следующем году. Таким образом, выпускник не получит в текущем году аттестат, а вместо аттестата ему должна быть выдана справка об обучении в школе установленного образца.</a:t>
            </a:r>
          </a:p>
        </p:txBody>
      </p:sp>
    </p:spTree>
    <p:extLst>
      <p:ext uri="{BB962C8B-B14F-4D97-AF65-F5344CB8AC3E}">
        <p14:creationId xmlns:p14="http://schemas.microsoft.com/office/powerpoint/2010/main" val="198261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476672"/>
            <a:ext cx="9361040" cy="1800200"/>
          </a:xfrm>
          <a:effectLst/>
        </p:spPr>
        <p:txBody>
          <a:bodyPr/>
          <a:lstStyle/>
          <a:p>
            <a:r>
              <a:rPr lang="ru-RU" sz="4000" u="sng" dirty="0" smtClean="0"/>
              <a:t>Нормативные документы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400" dirty="0" smtClean="0"/>
              <a:t>регламентирующие проведение ГИА – 11 в 2026 году.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988840"/>
            <a:ext cx="7625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hlinkClick r:id="rId2"/>
              </a:rPr>
              <a:t>Федеральный закон от 29 декабря 2012 №273-ФЗ (ред. от 23.07.2013)</a:t>
            </a:r>
            <a:r>
              <a:rPr lang="ru-RU" sz="1600" b="1" dirty="0"/>
              <a:t> "Об образовании в Российской Федерации"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/>
              <a:t>Приказ </a:t>
            </a:r>
            <a:r>
              <a:rPr lang="ru-RU" sz="1600" dirty="0"/>
              <a:t>Минпросвещения, Рособрнадзора </a:t>
            </a:r>
            <a:r>
              <a:rPr lang="ru-RU" sz="1600" dirty="0">
                <a:hlinkClick r:id="rId3"/>
              </a:rPr>
              <a:t>от 04.04.2023 № 233/552</a:t>
            </a:r>
            <a:r>
              <a:rPr lang="ru-RU" sz="1600" dirty="0"/>
              <a:t> «Об утверждении Порядка проведения государственной итоговой аттестации по образовательным программам среднего общего образования</a:t>
            </a:r>
            <a:r>
              <a:rPr lang="ru-RU" sz="1600" dirty="0" smtClean="0"/>
              <a:t>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hlinkClick r:id="rId4"/>
              </a:rPr>
              <a:t>Постановление </a:t>
            </a:r>
            <a:r>
              <a:rPr lang="ru-RU" sz="1600" dirty="0">
                <a:hlinkClick r:id="rId4"/>
              </a:rPr>
              <a:t>Правительства РФ от 29.11.2021 № 2085 «О федеральной информационной системе обеспечения проведения государственной итоговой </a:t>
            </a:r>
            <a:r>
              <a:rPr lang="ru-RU" sz="1600" dirty="0" smtClean="0">
                <a:hlinkClick r:id="rId4"/>
              </a:rPr>
              <a:t>аттестации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2719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1800200"/>
          </a:xfrm>
        </p:spPr>
        <p:txBody>
          <a:bodyPr/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действия результатов ЕГЭ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132856"/>
            <a:ext cx="6400800" cy="403244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«</a:t>
            </a:r>
            <a:r>
              <a:rPr lang="ru-RU" sz="2400" dirty="0" smtClean="0"/>
              <a:t>Согласно части 2 статьи 71 Федерального закона от 23 декабря 2012 г. № 273-ФЗ «Об образовании в Российской Федерации» результаты ЕГЭ при приеме на обучение по программам бакалавриата и специалитета действительны </a:t>
            </a:r>
            <a:r>
              <a:rPr lang="ru-RU" sz="2400" b="1" dirty="0" smtClean="0">
                <a:solidFill>
                  <a:srgbClr val="C00000"/>
                </a:solidFill>
              </a:rPr>
              <a:t>4 года</a:t>
            </a:r>
            <a:r>
              <a:rPr lang="ru-RU" sz="2400" dirty="0" smtClean="0"/>
              <a:t>, следующих за годом получения таких результатов»</a:t>
            </a:r>
          </a:p>
          <a:p>
            <a:pPr marL="45720" indent="0" algn="just">
              <a:buNone/>
            </a:pPr>
            <a:r>
              <a:rPr lang="ru-RU" sz="1800" dirty="0" smtClean="0"/>
              <a:t>(Письмо Министерства образования и науки Российской Федерации от 20 ноября 2013 г. № ДЛ – 344/17)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8100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512511" cy="1143000"/>
          </a:xfrm>
        </p:spPr>
        <p:txBody>
          <a:bodyPr/>
          <a:lstStyle/>
          <a:p>
            <a:r>
              <a:rPr lang="ru-RU" sz="2800" dirty="0">
                <a:effectLst/>
              </a:rPr>
              <a:t>Минимальные баллы ЕГЭ для поступления в вузы Минобрнауки (2025/2026 учебный год)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556792"/>
            <a:ext cx="6322565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русский язык — 40 баллов,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математика профильного уровня — 40 баллов,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физика — 39 баллов,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обществознание — 45 баллов,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история — 36 баллов,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информатика — 44 балла,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иностранный язык — 30 баллов,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литература — 40 баллов,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биология — 39 баллов,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география — 40 баллов,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химия — 39 баллов.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65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600743" cy="1143000"/>
          </a:xfrm>
        </p:spPr>
        <p:txBody>
          <a:bodyPr/>
          <a:lstStyle/>
          <a:p>
            <a:r>
              <a:rPr lang="ru-RU" sz="2800" dirty="0">
                <a:effectLst/>
              </a:rPr>
              <a:t>Минимальные баллы ЕГЭ для поступления в вузы </a:t>
            </a:r>
            <a:r>
              <a:rPr lang="ru-RU" sz="2800" dirty="0" smtClean="0">
                <a:effectLst/>
              </a:rPr>
              <a:t>Минпросвещения (педагогические) </a:t>
            </a:r>
            <a:r>
              <a:rPr lang="ru-RU" sz="2800" dirty="0">
                <a:effectLst/>
              </a:rPr>
              <a:t>(2025/2026 учебный год)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700808"/>
            <a:ext cx="3897221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русский язык — 42 балла,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математика — 39 баллов,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физика — 39 баллов,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обществознание — 42 балла,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история — 35 баллов,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информатика — 44 балла,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иностранный язык — 30 баллов,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литература — 40 баллов,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биология — 39 баллов,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география — 40 баллов,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химия — 39 баллов.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665" y="260649"/>
            <a:ext cx="7344815" cy="151216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3600" dirty="0" smtClean="0">
                <a:solidFill>
                  <a:srgbClr val="C00000"/>
                </a:solidFill>
              </a:rPr>
              <a:t>Тренировочные мероприятия</a:t>
            </a:r>
            <a:r>
              <a:rPr lang="ru-RU" altLang="ru-RU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sz="4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600200"/>
            <a:ext cx="7474024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just">
              <a:buNone/>
            </a:pPr>
            <a:endParaRPr lang="ru-RU" sz="3200" b="1" dirty="0" smtClean="0"/>
          </a:p>
          <a:p>
            <a:pPr marL="45720" indent="0" algn="ctr">
              <a:buNone/>
            </a:pPr>
            <a:r>
              <a:rPr lang="ru-RU" sz="3200" b="1" dirty="0" smtClean="0"/>
              <a:t>Окружные контрольные работы </a:t>
            </a:r>
            <a:r>
              <a:rPr lang="ru-RU" sz="3200" b="1" dirty="0"/>
              <a:t>в формате единого государственного </a:t>
            </a:r>
            <a:r>
              <a:rPr lang="ru-RU" sz="3200" b="1" dirty="0" smtClean="0"/>
              <a:t>экзамена </a:t>
            </a:r>
          </a:p>
          <a:p>
            <a:pPr marL="45720" indent="0" algn="ctr">
              <a:buNone/>
            </a:pPr>
            <a:r>
              <a:rPr lang="ru-RU" altLang="ru-RU" sz="3200" b="1" dirty="0" smtClean="0">
                <a:solidFill>
                  <a:srgbClr val="C00000"/>
                </a:solidFill>
              </a:rPr>
              <a:t>Ноябрь - декабрь 2025.</a:t>
            </a:r>
            <a:endParaRPr lang="en-US" altLang="ru-RU" sz="32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  <a:alpha val="48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6048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0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010" y="0"/>
            <a:ext cx="5685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4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195" y="260648"/>
            <a:ext cx="5966666" cy="936104"/>
          </a:xfrm>
        </p:spPr>
        <p:txBody>
          <a:bodyPr/>
          <a:lstStyle/>
          <a:p>
            <a:r>
              <a:rPr lang="ru-RU" sz="28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Порядок выдачи аттестатов о среднем общем образовании </a:t>
            </a:r>
            <a:endParaRPr lang="ru-RU" sz="28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4939" y="1268760"/>
            <a:ext cx="7453380" cy="4752528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05.10.2020 № 546 "Об утверждении Порядка заполнения, учета и выдачи аттестатов об основном общем и среднем общем образовании и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дубликатов«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 России от 10.02.2023 N 83 "О внесении изменений в Порядок заполнения, учета и выдачи аттестатов об основном общем и среднем общем образовании и их дубликатов, утвержденный приказом Министерства просвещения Российской Федерации от 5 октября 2020 г. 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546»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 России N 131, Рособрнадзора N 274 от 22.02.2023 "Об утверждении особенностей проведения государственной итоговой аттестации по образовательным программам основного общего и среднего общего образования, формы проведения государственной итоговой аттестации и условий допуска к ней в 2022/23, 2023/24, 2024/25, 2025/26 учебных годах" 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ru-RU" b="1" dirty="0"/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512511" cy="1143000"/>
          </a:xfrm>
        </p:spPr>
        <p:txBody>
          <a:bodyPr/>
          <a:lstStyle/>
          <a:p>
            <a:r>
              <a:rPr lang="ru-RU" sz="32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Порядок выдачи аттестатов о среднем общем образовании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1628800"/>
            <a:ext cx="751480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/>
              <a:t>Аттестат о среднем общем образовании и приложение к нему выдаются лицам, завершившим обучение по образовательным программам среднего общего образования и </a:t>
            </a:r>
            <a:r>
              <a:rPr lang="ru-RU" sz="2200" b="1" dirty="0">
                <a:solidFill>
                  <a:srgbClr val="C00000"/>
                </a:solidFill>
              </a:rPr>
              <a:t>успешно прошедшим государственную итоговую аттестацию </a:t>
            </a:r>
            <a:r>
              <a:rPr lang="ru-RU" sz="2200" dirty="0"/>
              <a:t>(набравшим по обязательным учебным предметам при сдаче единого государственного экзамена (далее - ЕГЭ) (за исключением ЕГЭ по математике базового уровня) количество баллов не ниже минимального, определяемого </a:t>
            </a:r>
            <a:r>
              <a:rPr lang="ru-RU" sz="2200" dirty="0" err="1" smtClean="0"/>
              <a:t>Рособрнадзором</a:t>
            </a:r>
            <a:r>
              <a:rPr lang="ru-RU" sz="2200" dirty="0" smtClean="0"/>
              <a:t>, </a:t>
            </a:r>
            <a:r>
              <a:rPr lang="ru-RU" sz="2200" dirty="0"/>
              <a:t>а при сдаче государственного выпускного экзамена (далее - ГВЭ) и ЕГЭ по математике базового уровня получившим отметки не ниже удовлетворительной (3 балла).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99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512511" cy="1143000"/>
          </a:xfrm>
        </p:spPr>
        <p:txBody>
          <a:bodyPr/>
          <a:lstStyle/>
          <a:p>
            <a:r>
              <a:rPr lang="ru-RU" sz="32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Порядок выдачи аттестатов о среднем общем образовании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1628800"/>
            <a:ext cx="751480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Итоговые отметки за 11 класс определяются как среднее арифметическое </a:t>
            </a:r>
            <a:r>
              <a:rPr lang="ru-RU" sz="2400" dirty="0" smtClean="0"/>
              <a:t>четвертных </a:t>
            </a:r>
            <a:r>
              <a:rPr lang="ru-RU" sz="2400" dirty="0"/>
              <a:t>и годовых отметок обучающегося </a:t>
            </a:r>
            <a:r>
              <a:rPr lang="ru-RU" sz="2400" dirty="0">
                <a:solidFill>
                  <a:srgbClr val="C00000"/>
                </a:solidFill>
              </a:rPr>
              <a:t>за каждый год обучения </a:t>
            </a:r>
            <a:r>
              <a:rPr lang="ru-RU" sz="2400" dirty="0"/>
              <a:t>по образовательной программе среднего общего образования и выставляются в аттестат целыми числами в соответствии с правилами математического округления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000" u="sng" dirty="0" smtClean="0"/>
              <a:t>Пример:</a:t>
            </a:r>
            <a:r>
              <a:rPr lang="ru-RU" sz="2400" dirty="0" smtClean="0"/>
              <a:t> </a:t>
            </a:r>
          </a:p>
          <a:p>
            <a:pPr algn="just"/>
            <a:r>
              <a:rPr lang="ru-RU" i="1" dirty="0"/>
              <a:t>за </a:t>
            </a:r>
            <a:r>
              <a:rPr lang="ru-RU" i="1" dirty="0">
                <a:solidFill>
                  <a:srgbClr val="C00000"/>
                </a:solidFill>
              </a:rPr>
              <a:t>10 и 11 класс </a:t>
            </a:r>
            <a:r>
              <a:rPr lang="ru-RU" i="1" dirty="0"/>
              <a:t>стоят оценки </a:t>
            </a:r>
            <a:r>
              <a:rPr lang="ru-RU" i="1" dirty="0" smtClean="0"/>
              <a:t>3,3,3,3,3,3,3,4,4,4</a:t>
            </a:r>
            <a:r>
              <a:rPr lang="ru-RU" i="1" dirty="0"/>
              <a:t> </a:t>
            </a:r>
            <a:endParaRPr lang="ru-RU" i="1" dirty="0" smtClean="0"/>
          </a:p>
          <a:p>
            <a:r>
              <a:rPr lang="ru-RU" i="1" dirty="0"/>
              <a:t>Считаем среднее арифметическое:</a:t>
            </a:r>
            <a:endParaRPr lang="ru-RU" dirty="0"/>
          </a:p>
          <a:p>
            <a:r>
              <a:rPr lang="ru-RU" i="1" dirty="0"/>
              <a:t>(</a:t>
            </a:r>
            <a:r>
              <a:rPr lang="ru-RU" i="1" dirty="0" smtClean="0"/>
              <a:t>3+3+3+3+3+3+3+4+4+4)*10=33/10≈</a:t>
            </a:r>
            <a:r>
              <a:rPr lang="ru-RU" i="1" dirty="0"/>
              <a:t>3.33</a:t>
            </a:r>
            <a:endParaRPr lang="ru-RU" dirty="0"/>
          </a:p>
          <a:p>
            <a:pPr algn="just"/>
            <a:r>
              <a:rPr lang="ru-RU" i="1" dirty="0"/>
              <a:t>Округляем до целого по правилам </a:t>
            </a:r>
            <a:r>
              <a:rPr lang="ru-RU" i="1" dirty="0" smtClean="0"/>
              <a:t>округления. В </a:t>
            </a:r>
            <a:r>
              <a:rPr lang="ru-RU" i="1" dirty="0"/>
              <a:t>аттестат пойдет </a:t>
            </a:r>
            <a:r>
              <a:rPr lang="ru-RU" i="1" dirty="0" smtClean="0"/>
              <a:t>3.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491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1008112"/>
          </a:xfrm>
        </p:spPr>
        <p:txBody>
          <a:bodyPr/>
          <a:lstStyle/>
          <a:p>
            <a:r>
              <a:rPr lang="ru-RU" u="sng" dirty="0" smtClean="0"/>
              <a:t>Общие сведения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74544" y="1428108"/>
            <a:ext cx="80648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Государственная итоговая аттестация по образовательным программам среднего общего образования (ГИА-11) проводится в форме единого государственного экзамена (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ЕГЭ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) и государственного выпускного экзамена (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ГВЭ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).</a:t>
            </a:r>
          </a:p>
          <a:p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При проведении ЕГЭ используются контрольные измерительные материалы (КИМ) стандартизированной формы. 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ГВЭ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проводится с использованием текстов, тем, заданий, билетов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Прием в вузы осуществляется на основании результатов ЕГЭ. 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Результаты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ЕГЭ действительны 4 года.</a:t>
            </a:r>
          </a:p>
          <a:p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5966666" cy="1008112"/>
          </a:xfrm>
        </p:spPr>
        <p:txBody>
          <a:bodyPr/>
          <a:lstStyle/>
          <a:p>
            <a:r>
              <a:rPr lang="ru-RU" sz="28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Порядок выдачи аттестатов о среднем общем образовании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98171"/>
            <a:ext cx="8198914" cy="4248472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Приказ Министерства просвещения РФ от 29 сентября 2023 г. N 730 “Об утверждении Порядка и условий выдачи медалей "За особые успехи в учении" I и II степеней” </a:t>
            </a:r>
            <a:r>
              <a:rPr lang="ru-RU" sz="1600" b="1" dirty="0" smtClean="0">
                <a:solidFill>
                  <a:schemeClr val="tx1"/>
                </a:solidFill>
              </a:rPr>
              <a:t>(</a:t>
            </a:r>
            <a:r>
              <a:rPr lang="ru-RU" sz="1600" b="1" dirty="0" smtClean="0">
                <a:solidFill>
                  <a:schemeClr val="tx1"/>
                </a:solidFill>
              </a:rPr>
              <a:t>ред. от 22.01.2025 г.</a:t>
            </a:r>
            <a:r>
              <a:rPr lang="ru-RU" sz="1600" b="1" dirty="0" smtClean="0">
                <a:solidFill>
                  <a:schemeClr val="tx1"/>
                </a:solidFill>
              </a:rPr>
              <a:t>)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sz="1600" b="1" dirty="0" smtClean="0">
                <a:solidFill>
                  <a:srgbClr val="C00000"/>
                </a:solidFill>
              </a:rPr>
              <a:t>Порядок </a:t>
            </a:r>
            <a:r>
              <a:rPr lang="ru-RU" sz="1600" b="1" dirty="0">
                <a:solidFill>
                  <a:srgbClr val="C00000"/>
                </a:solidFill>
              </a:rPr>
              <a:t>и </a:t>
            </a:r>
            <a:r>
              <a:rPr lang="ru-RU" sz="1600" b="1" dirty="0" smtClean="0">
                <a:solidFill>
                  <a:srgbClr val="C00000"/>
                </a:solidFill>
              </a:rPr>
              <a:t>условия выдачи </a:t>
            </a:r>
            <a:r>
              <a:rPr lang="ru-RU" sz="1600" b="1" dirty="0">
                <a:solidFill>
                  <a:srgbClr val="C00000"/>
                </a:solidFill>
              </a:rPr>
              <a:t>медалей "За особые успехи в учении" I и II </a:t>
            </a:r>
            <a:r>
              <a:rPr lang="ru-RU" sz="1600" b="1" dirty="0" smtClean="0">
                <a:solidFill>
                  <a:srgbClr val="C00000"/>
                </a:solidFill>
              </a:rPr>
              <a:t>степеней</a:t>
            </a:r>
          </a:p>
          <a:p>
            <a:pPr algn="just">
              <a:lnSpc>
                <a:spcPct val="12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1. </a:t>
            </a:r>
            <a:r>
              <a:rPr lang="ru-RU" sz="1600" b="1" dirty="0" smtClean="0">
                <a:solidFill>
                  <a:srgbClr val="C00000"/>
                </a:solidFill>
              </a:rPr>
              <a:t>Медаль "За особые успехи в учении" I степени </a:t>
            </a:r>
            <a:r>
              <a:rPr lang="ru-RU" sz="1600" b="1" dirty="0" smtClean="0">
                <a:solidFill>
                  <a:schemeClr val="tx1"/>
                </a:solidFill>
              </a:rPr>
              <a:t>вручается лицам, завершившим освоение образовательных программ среднего общего образования в организациях, осуществляющих образовательную деятельность по имеющим государственную аккредитацию образовательным программам среднего общего образования, имеющим итоговые </a:t>
            </a:r>
            <a:r>
              <a:rPr lang="ru-RU" sz="1600" b="1" dirty="0" smtClean="0">
                <a:solidFill>
                  <a:srgbClr val="C00000"/>
                </a:solidFill>
              </a:rPr>
              <a:t>оценки успеваемости "отлично" по всем учебным предметам</a:t>
            </a:r>
            <a:r>
              <a:rPr lang="ru-RU" sz="1600" b="1" dirty="0" smtClean="0">
                <a:solidFill>
                  <a:schemeClr val="tx1"/>
                </a:solidFill>
              </a:rPr>
              <a:t>, </a:t>
            </a:r>
            <a:r>
              <a:rPr lang="ru-RU" sz="1600" b="1" dirty="0" err="1" smtClean="0">
                <a:solidFill>
                  <a:schemeClr val="tx1"/>
                </a:solidFill>
              </a:rPr>
              <a:t>изучавшимся</a:t>
            </a:r>
            <a:r>
              <a:rPr lang="ru-RU" sz="1600" b="1" dirty="0" smtClean="0">
                <a:solidFill>
                  <a:schemeClr val="tx1"/>
                </a:solidFill>
              </a:rPr>
              <a:t> в соответствии с учебным планом, успешно прошедшим государственную итоговую аттестацию (далее - ГИА) (без учета результатов, полученных при прохождении повторно ГИА) и набравшим: </a:t>
            </a:r>
            <a:r>
              <a:rPr lang="ru-RU" sz="1600" b="1" dirty="0" smtClean="0">
                <a:solidFill>
                  <a:srgbClr val="C00000"/>
                </a:solidFill>
              </a:rPr>
              <a:t>не менее 70 баллов на едином государственном </a:t>
            </a:r>
            <a:r>
              <a:rPr lang="ru-RU" sz="1600" b="1" dirty="0">
                <a:solidFill>
                  <a:srgbClr val="C00000"/>
                </a:solidFill>
              </a:rPr>
              <a:t>экзамене (далее - ЕГЭ) по учебному </a:t>
            </a:r>
            <a:r>
              <a:rPr lang="ru-RU" sz="1600" b="1" dirty="0" smtClean="0">
                <a:solidFill>
                  <a:srgbClr val="C00000"/>
                </a:solidFill>
              </a:rPr>
              <a:t>предмету </a:t>
            </a:r>
            <a:r>
              <a:rPr lang="ru-RU" sz="1600" b="1" dirty="0">
                <a:solidFill>
                  <a:srgbClr val="C00000"/>
                </a:solidFill>
              </a:rPr>
              <a:t>"Русский язык" и не менее 70 баллов на ЕГЭ по одному из сдаваемых учебных предметов</a:t>
            </a:r>
            <a:r>
              <a:rPr lang="ru-RU" sz="1600" b="1" dirty="0">
                <a:solidFill>
                  <a:schemeClr val="tx1"/>
                </a:solidFill>
              </a:rPr>
              <a:t>, либо 5 баллов на ЕГЭ по учебному предмету "Математика" базового уровня (для выпускников, сдающих только учебные предметы "Русский язык" и "Математика" базового </a:t>
            </a:r>
            <a:r>
              <a:rPr lang="ru-RU" sz="1600" b="1" dirty="0" smtClean="0">
                <a:solidFill>
                  <a:schemeClr val="tx1"/>
                </a:solidFill>
              </a:rPr>
              <a:t>уровня);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5966666" cy="1008112"/>
          </a:xfrm>
        </p:spPr>
        <p:txBody>
          <a:bodyPr/>
          <a:lstStyle/>
          <a:p>
            <a:r>
              <a:rPr lang="ru-RU" sz="2800" dirty="0"/>
              <a:t>Порядок выдачи аттестатов о среднем общем образовании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988840"/>
            <a:ext cx="7488832" cy="424847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2</a:t>
            </a:r>
            <a:r>
              <a:rPr lang="ru-RU" sz="2800" b="1" dirty="0">
                <a:solidFill>
                  <a:srgbClr val="C00000"/>
                </a:solidFill>
              </a:rPr>
              <a:t>. Медаль "За особые успехи в учении" II степени </a:t>
            </a:r>
            <a:r>
              <a:rPr lang="ru-RU" sz="2800" b="1" dirty="0">
                <a:solidFill>
                  <a:schemeClr val="tx1"/>
                </a:solidFill>
              </a:rPr>
              <a:t>вручается выпускникам, имеющим по всем учебным предметам, изучавшимся в соответствии с учебным планом, итоговые оценки успеваемости </a:t>
            </a:r>
            <a:r>
              <a:rPr lang="ru-RU" sz="2800" b="1" dirty="0">
                <a:solidFill>
                  <a:srgbClr val="C00000"/>
                </a:solidFill>
              </a:rPr>
              <a:t>"отлично" и не более двух оценок "хорошо", </a:t>
            </a:r>
            <a:r>
              <a:rPr lang="ru-RU" sz="2800" b="1" dirty="0">
                <a:solidFill>
                  <a:schemeClr val="tx1"/>
                </a:solidFill>
              </a:rPr>
              <a:t>успешно прошедшим ГИА (без учета результатов, полученных при прохождении повторно ГИА) и набравшим</a:t>
            </a:r>
            <a:r>
              <a:rPr lang="ru-RU" sz="2800" b="1" dirty="0" smtClean="0">
                <a:solidFill>
                  <a:schemeClr val="tx1"/>
                </a:solidFill>
              </a:rPr>
              <a:t>: </a:t>
            </a:r>
            <a:r>
              <a:rPr lang="ru-RU" sz="2800" b="1" dirty="0" smtClean="0">
                <a:solidFill>
                  <a:srgbClr val="C00000"/>
                </a:solidFill>
              </a:rPr>
              <a:t>не </a:t>
            </a:r>
            <a:r>
              <a:rPr lang="ru-RU" sz="2800" b="1" dirty="0">
                <a:solidFill>
                  <a:srgbClr val="C00000"/>
                </a:solidFill>
              </a:rPr>
              <a:t>менее 60 баллов на ЕГЭ по учебному предмету "Русский язык" и не менее 60 баллов на ЕГЭ по одному из сдаваемых учебных предметов</a:t>
            </a:r>
            <a:r>
              <a:rPr lang="ru-RU" sz="2800" b="1" dirty="0">
                <a:solidFill>
                  <a:schemeClr val="tx1"/>
                </a:solidFill>
              </a:rPr>
              <a:t>, либо 5 баллов на ЕГЭ по учебному предмету "Математика" базового уровня (для выпускников, сдающих только учебные предметы "Русский язык" и "Математика" базового </a:t>
            </a:r>
            <a:r>
              <a:rPr lang="ru-RU" sz="2800" b="1">
                <a:solidFill>
                  <a:schemeClr val="tx1"/>
                </a:solidFill>
              </a:rPr>
              <a:t>уровня</a:t>
            </a:r>
            <a:r>
              <a:rPr lang="ru-RU" sz="2800" b="1" smtClean="0">
                <a:solidFill>
                  <a:schemeClr val="tx1"/>
                </a:solidFill>
              </a:rPr>
              <a:t>).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</a:rPr>
              <a:t>Допуск обучающихся к  ГИА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5538"/>
            <a:ext cx="8229600" cy="50006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ru-RU" altLang="ru-RU" dirty="0" smtClean="0"/>
              <a:t> </a:t>
            </a:r>
            <a:r>
              <a:rPr lang="ru-RU" altLang="ru-RU" sz="2800" b="1" u="sng" dirty="0" smtClean="0">
                <a:solidFill>
                  <a:srgbClr val="FF0000"/>
                </a:solidFill>
              </a:rPr>
              <a:t>К ГИА-11 допускаются </a:t>
            </a:r>
            <a:r>
              <a:rPr lang="ru-RU" altLang="ru-RU" sz="2800" b="1" dirty="0" smtClean="0">
                <a:solidFill>
                  <a:schemeClr val="bg2">
                    <a:lumMod val="25000"/>
                  </a:schemeClr>
                </a:solidFill>
              </a:rPr>
              <a:t>обучающиеся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, не имеющие академической задолженности </a:t>
            </a:r>
            <a:r>
              <a:rPr lang="ru-RU" altLang="ru-RU" sz="2800" b="1" dirty="0" smtClean="0">
                <a:solidFill>
                  <a:schemeClr val="bg2">
                    <a:lumMod val="25000"/>
                  </a:schemeClr>
                </a:solidFill>
              </a:rPr>
              <a:t>и в полном объеме выполнившие учебный план (</a:t>
            </a:r>
            <a:r>
              <a:rPr lang="ru-RU" altLang="ru-RU" sz="2800" b="1" u="sng" dirty="0" smtClean="0">
                <a:solidFill>
                  <a:schemeClr val="bg2">
                    <a:lumMod val="25000"/>
                  </a:schemeClr>
                </a:solidFill>
              </a:rPr>
              <a:t>имеющие годовые отметки по всем учебным предметам учебного плана за каждый год обучения (10 и 11 классы) не ниже удовлетворительных</a:t>
            </a:r>
            <a:r>
              <a:rPr lang="ru-RU" altLang="ru-RU" sz="2800" b="1" dirty="0" smtClean="0">
                <a:solidFill>
                  <a:schemeClr val="bg2">
                    <a:lumMod val="25000"/>
                  </a:schemeClr>
                </a:solidFill>
              </a:rPr>
              <a:t>), 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получившие удовлетворительный результат (зачет) на итоговом сочинении (3 декабря 2025 г.).</a:t>
            </a:r>
          </a:p>
          <a:p>
            <a:pPr algn="just" eaLnBrk="1" hangingPunct="1">
              <a:buFontTx/>
              <a:buNone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</a:rPr>
              <a:t>Допуск обучающихся к итоговой аттестации осуществляет педагогический совет. (примерные сроки проведения педсовета: конец апреля – начало мая)</a:t>
            </a:r>
          </a:p>
        </p:txBody>
      </p:sp>
    </p:spTree>
    <p:extLst>
      <p:ext uri="{BB962C8B-B14F-4D97-AF65-F5344CB8AC3E}">
        <p14:creationId xmlns:p14="http://schemas.microsoft.com/office/powerpoint/2010/main" val="41094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004048" y="4122855"/>
            <a:ext cx="2952328" cy="7463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367830" y="2348880"/>
            <a:ext cx="42484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проведения выпускного сочинения 2025 – 2026.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/>
          </a:p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03 декабря 2025 г.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04 февраля 2026 г.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08 апреля2026 г.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4248471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1680" y="332657"/>
            <a:ext cx="7056783" cy="936103"/>
          </a:xfrm>
        </p:spPr>
        <p:txBody>
          <a:bodyPr/>
          <a:lstStyle/>
          <a:p>
            <a:pPr marL="0" indent="0" algn="ctr">
              <a:buNone/>
            </a:pPr>
            <a:r>
              <a:rPr lang="ru-RU" u="sng" dirty="0"/>
              <a:t>Сочинение </a:t>
            </a:r>
            <a:r>
              <a:rPr lang="ru-RU" u="sng" dirty="0" smtClean="0"/>
              <a:t>2025-2026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1556792"/>
            <a:ext cx="8064896" cy="511256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400" dirty="0" smtClean="0"/>
              <a:t>Черновики не обрабатываются и не проверяются.</a:t>
            </a:r>
          </a:p>
          <a:p>
            <a:pPr algn="just"/>
            <a:r>
              <a:rPr lang="ru-RU" sz="2400" dirty="0" smtClean="0"/>
              <a:t>Можно пользоваться орфографическими словарями                            </a:t>
            </a:r>
          </a:p>
          <a:p>
            <a:pPr algn="just"/>
            <a:r>
              <a:rPr lang="ru-RU" sz="2400" dirty="0" smtClean="0"/>
              <a:t>Запрещено иметь средства связи, а также пользоваться </a:t>
            </a:r>
            <a:r>
              <a:rPr lang="ru-RU" sz="2400" dirty="0"/>
              <a:t>текстами </a:t>
            </a:r>
            <a:r>
              <a:rPr lang="ru-RU" sz="2400" dirty="0" smtClean="0"/>
              <a:t>литературных и иных произведений.</a:t>
            </a:r>
          </a:p>
          <a:p>
            <a:pPr algn="just"/>
            <a:r>
              <a:rPr lang="ru-RU" sz="2400" dirty="0" smtClean="0"/>
              <a:t>Категорически запрещается использовать </a:t>
            </a:r>
            <a:r>
              <a:rPr lang="ru-RU" sz="2400" dirty="0"/>
              <a:t>для заполнения бланков цветные ручки вместо черной, </a:t>
            </a:r>
            <a:r>
              <a:rPr lang="ru-RU" sz="2400" dirty="0" smtClean="0"/>
              <a:t>карандаш, </a:t>
            </a:r>
            <a:r>
              <a:rPr lang="ru-RU" sz="2400" dirty="0"/>
              <a:t>средства для исправления </a:t>
            </a:r>
            <a:r>
              <a:rPr lang="ru-RU" sz="2400" dirty="0" smtClean="0"/>
              <a:t>(«</a:t>
            </a:r>
            <a:r>
              <a:rPr lang="ru-RU" sz="2400" dirty="0"/>
              <a:t>замазку», «ластик» и др.). </a:t>
            </a:r>
            <a:endParaRPr lang="ru-RU" dirty="0"/>
          </a:p>
          <a:p>
            <a:r>
              <a:rPr lang="ru-RU" dirty="0"/>
              <a:t> Результаты итогового изложения не учитываются в качестве индивидуальных достижений при поступлении в высшие учебные заведения. </a:t>
            </a:r>
            <a:endParaRPr lang="en-US" sz="2400" dirty="0" smtClean="0"/>
          </a:p>
          <a:p>
            <a:pPr algn="just"/>
            <a:r>
              <a:rPr lang="ru-RU" dirty="0"/>
              <a:t>Время написания сочинения составляет </a:t>
            </a:r>
            <a:r>
              <a:rPr lang="ru-RU" b="1" u="sng" dirty="0">
                <a:solidFill>
                  <a:srgbClr val="C00000"/>
                </a:solidFill>
              </a:rPr>
              <a:t>3 часа 55 минут. </a:t>
            </a:r>
            <a:endParaRPr lang="ru-RU" b="1" u="sng" dirty="0" smtClean="0">
              <a:solidFill>
                <a:srgbClr val="C00000"/>
              </a:solidFill>
            </a:endParaRPr>
          </a:p>
          <a:p>
            <a:pPr algn="just"/>
            <a:r>
              <a:rPr lang="ru-RU" b="1" dirty="0">
                <a:solidFill>
                  <a:srgbClr val="C00000"/>
                </a:solidFill>
              </a:rPr>
              <a:t>конкретные темы сочинений, сформулированные по часовым поясам, станут известны за 15 минут до начала экзамена!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just"/>
            <a:r>
              <a:rPr lang="ru-RU" dirty="0"/>
              <a:t>Если участник итогового </a:t>
            </a:r>
            <a:r>
              <a:rPr lang="ru-RU" dirty="0" smtClean="0"/>
              <a:t>сочинения </a:t>
            </a:r>
            <a:r>
              <a:rPr lang="ru-RU" dirty="0"/>
              <a:t>опоздал, он допускается к написанию итогового </a:t>
            </a:r>
            <a:r>
              <a:rPr lang="ru-RU" dirty="0" smtClean="0"/>
              <a:t>сочинения, </a:t>
            </a:r>
            <a:r>
              <a:rPr lang="ru-RU" dirty="0"/>
              <a:t>при этом время написания итогового сочинения </a:t>
            </a:r>
            <a:r>
              <a:rPr lang="ru-RU" dirty="0" smtClean="0"/>
              <a:t> </a:t>
            </a:r>
            <a:r>
              <a:rPr lang="ru-RU" dirty="0"/>
              <a:t>не продлевается. Повторный инструктаж для опоздавших участников не проводится. </a:t>
            </a:r>
            <a:endParaRPr lang="ru-RU" b="1" dirty="0">
              <a:solidFill>
                <a:srgbClr val="C00000"/>
              </a:solidFill>
            </a:endParaRPr>
          </a:p>
          <a:p>
            <a:pPr marL="45720" indent="0" algn="just">
              <a:buNone/>
            </a:pPr>
            <a:endParaRPr lang="ru-RU" dirty="0">
              <a:solidFill>
                <a:srgbClr val="C00000"/>
              </a:solidFill>
            </a:endParaRPr>
          </a:p>
          <a:p>
            <a:pPr algn="just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39823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8806" y="332656"/>
            <a:ext cx="6261651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4800" u="sng" dirty="0"/>
              <a:t>Сочинение </a:t>
            </a:r>
            <a:r>
              <a:rPr lang="ru-RU" sz="4800" u="sng" dirty="0" smtClean="0"/>
              <a:t>2025-20</a:t>
            </a:r>
            <a:r>
              <a:rPr lang="en-US" sz="4800" u="sng" dirty="0" smtClean="0"/>
              <a:t>2</a:t>
            </a:r>
            <a:r>
              <a:rPr lang="ru-RU" sz="4800" u="sng" dirty="0"/>
              <a:t>6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412776"/>
            <a:ext cx="83529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Итоговое </a:t>
            </a:r>
            <a:r>
              <a:rPr lang="ru-RU" dirty="0" smtClean="0"/>
              <a:t>сочинение </a:t>
            </a:r>
            <a:r>
              <a:rPr lang="ru-RU" dirty="0"/>
              <a:t>начинается </a:t>
            </a:r>
            <a:r>
              <a:rPr lang="ru-RU" dirty="0">
                <a:solidFill>
                  <a:srgbClr val="C00000"/>
                </a:solidFill>
              </a:rPr>
              <a:t>в 10:00. </a:t>
            </a:r>
            <a:endParaRPr lang="ru-RU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Комплекты </a:t>
            </a:r>
            <a:r>
              <a:rPr lang="ru-RU" dirty="0" smtClean="0"/>
              <a:t>тем </a:t>
            </a:r>
            <a:r>
              <a:rPr lang="ru-RU" dirty="0"/>
              <a:t>итогового сочинения выдаются участникам не ранее 10:00.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Во время проведения итогового </a:t>
            </a:r>
            <a:r>
              <a:rPr lang="ru-RU" dirty="0" smtClean="0"/>
              <a:t>сочинения </a:t>
            </a:r>
            <a:r>
              <a:rPr lang="ru-RU" dirty="0"/>
              <a:t>на рабочем столе/парте участника итогового </a:t>
            </a:r>
            <a:r>
              <a:rPr lang="ru-RU" dirty="0" smtClean="0"/>
              <a:t>сочинения, </a:t>
            </a:r>
            <a:r>
              <a:rPr lang="ru-RU" dirty="0"/>
              <a:t>помимо бланков итогового </a:t>
            </a:r>
            <a:r>
              <a:rPr lang="ru-RU" dirty="0" smtClean="0"/>
              <a:t>сочинения, </a:t>
            </a:r>
            <a:r>
              <a:rPr lang="ru-RU" dirty="0"/>
              <a:t>могут находиться: </a:t>
            </a:r>
          </a:p>
          <a:p>
            <a:r>
              <a:rPr lang="ru-RU" dirty="0"/>
              <a:t>− документ, удостоверяющий личность (паспорт); </a:t>
            </a:r>
          </a:p>
          <a:p>
            <a:r>
              <a:rPr lang="ru-RU" dirty="0"/>
              <a:t>− ручка гелевая или капиллярная с чернилами черного цвета; </a:t>
            </a:r>
          </a:p>
          <a:p>
            <a:r>
              <a:rPr lang="ru-RU" dirty="0"/>
              <a:t>− черновики, выданные по месту проведения итогового сочинения </a:t>
            </a:r>
            <a:endParaRPr lang="ru-RU" dirty="0" smtClean="0"/>
          </a:p>
          <a:p>
            <a:r>
              <a:rPr lang="ru-RU" dirty="0"/>
              <a:t>− темы итогового сочинения </a:t>
            </a:r>
            <a:endParaRPr lang="ru-RU" dirty="0" smtClean="0"/>
          </a:p>
          <a:p>
            <a:r>
              <a:rPr lang="ru-RU" dirty="0"/>
              <a:t>− инструкция для участника итогового сочинения </a:t>
            </a:r>
          </a:p>
          <a:p>
            <a:r>
              <a:rPr lang="ru-RU" dirty="0"/>
              <a:t>− лекарства (при необходимости)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В случае если участник итогового </a:t>
            </a:r>
            <a:r>
              <a:rPr lang="ru-RU" dirty="0" smtClean="0"/>
              <a:t>сочинения </a:t>
            </a:r>
            <a:r>
              <a:rPr lang="ru-RU" dirty="0"/>
              <a:t>по состоянию здоровья или другим объективным причинам </a:t>
            </a:r>
            <a:r>
              <a:rPr lang="ru-RU" dirty="0">
                <a:solidFill>
                  <a:srgbClr val="C00000"/>
                </a:solidFill>
              </a:rPr>
              <a:t>не может завершить </a:t>
            </a:r>
            <a:r>
              <a:rPr lang="ru-RU" dirty="0"/>
              <a:t>написание итогового </a:t>
            </a:r>
            <a:r>
              <a:rPr lang="ru-RU" dirty="0" smtClean="0"/>
              <a:t>сочинения, </a:t>
            </a:r>
            <a:r>
              <a:rPr lang="ru-RU" dirty="0"/>
              <a:t>он может покинуть учебный кабинет (оформляется «Акт о досрочном завершении написания итогового </a:t>
            </a:r>
            <a:r>
              <a:rPr lang="ru-RU" dirty="0" smtClean="0"/>
              <a:t>сочинения </a:t>
            </a:r>
            <a:r>
              <a:rPr lang="ru-RU" dirty="0"/>
              <a:t>по уважительным причинам»). Такие участники допускаются к повторной сдаче решением педагогического совета образовательной организации.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476672"/>
            <a:ext cx="7478216" cy="936104"/>
          </a:xfrm>
        </p:spPr>
        <p:txBody>
          <a:bodyPr/>
          <a:lstStyle/>
          <a:p>
            <a:r>
              <a:rPr lang="ru-RU" u="sng" dirty="0" smtClean="0"/>
              <a:t>Сочинение 2025-20</a:t>
            </a:r>
            <a:r>
              <a:rPr lang="en-US" u="sng" dirty="0" smtClean="0"/>
              <a:t>2</a:t>
            </a:r>
            <a:r>
              <a:rPr lang="ru-RU" u="sng" dirty="0"/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6439" y="4003562"/>
            <a:ext cx="864050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dirty="0" smtClean="0"/>
              <a:t>1. </a:t>
            </a:r>
            <a:r>
              <a:rPr lang="ru-RU" sz="2400" dirty="0"/>
              <a:t>Соответствие теме. </a:t>
            </a:r>
          </a:p>
          <a:p>
            <a:pPr algn="just"/>
            <a:r>
              <a:rPr lang="ru-RU" sz="2400" dirty="0"/>
              <a:t>2. Аргументация. Привлечение литературного материала. </a:t>
            </a:r>
          </a:p>
          <a:p>
            <a:pPr algn="just"/>
            <a:r>
              <a:rPr lang="ru-RU" sz="2400" dirty="0"/>
              <a:t>3. Композиция и логика рассуждения. </a:t>
            </a:r>
          </a:p>
          <a:p>
            <a:pPr algn="just"/>
            <a:r>
              <a:rPr lang="ru-RU" sz="2400" dirty="0"/>
              <a:t>4. Качество письменной речи. </a:t>
            </a:r>
          </a:p>
          <a:p>
            <a:pPr algn="just"/>
            <a:r>
              <a:rPr lang="ru-RU" sz="2400" dirty="0"/>
              <a:t>5. Грамотность.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6939" y="3344697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Критерии проверки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313" y="474222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1313" y="1700808"/>
            <a:ext cx="4578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Требования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к сочинению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439" y="2387735"/>
            <a:ext cx="7967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Объем итогового сочинения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Самостоятельность написания итогового сочинения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288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48615" cy="1143000"/>
          </a:xfrm>
        </p:spPr>
        <p:txBody>
          <a:bodyPr/>
          <a:lstStyle/>
          <a:p>
            <a:r>
              <a:rPr lang="ru-RU" u="sng" dirty="0"/>
              <a:t>Сочинение 2025-20</a:t>
            </a:r>
            <a:r>
              <a:rPr lang="en-US" u="sng" dirty="0"/>
              <a:t>2</a:t>
            </a:r>
            <a:r>
              <a:rPr lang="ru-RU" u="sng" dirty="0"/>
              <a:t>6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8388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b="1" dirty="0">
                <a:solidFill>
                  <a:srgbClr val="C00000"/>
                </a:solidFill>
              </a:rPr>
              <a:t>Требование № 1. «Объем итогового сочинения» 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  <a:p>
            <a:r>
              <a:rPr lang="ru-RU" dirty="0"/>
              <a:t>Рекомендуемое количество слов – от 350. </a:t>
            </a:r>
          </a:p>
          <a:p>
            <a:r>
              <a:rPr lang="ru-RU" dirty="0"/>
              <a:t>Максимальное количество слов в сочинении не устанавливается. Если в сочинении менее 250 слов (в подсчет включаются все слова, в том числе и служебные), то выставляется «незачет» за невыполнение требования № 1 и «незачет» за работу в целом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3326054"/>
            <a:ext cx="91174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Требование </a:t>
            </a:r>
            <a:r>
              <a:rPr lang="ru-RU" b="1" dirty="0">
                <a:solidFill>
                  <a:srgbClr val="C00000"/>
                </a:solidFill>
              </a:rPr>
              <a:t>№ 2. «Самостоятельность написания итогового сочинения» 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  <a:p>
            <a:r>
              <a:rPr lang="ru-RU" dirty="0"/>
              <a:t>Итоговое сочинение выполняется самостоятельно. Не допускается списывание сочинения (фрагментов сочинения) из какого-либо источника или воспроизведение по памяти чужого текста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Допускается прямое или косвенное цитирование с обязательной ссылкой на источник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Если сочинение признано несамостоятельным, то выставляется «незачет» за невыполнение требования № 2 и «незачет» за работу в целом </a:t>
            </a:r>
          </a:p>
        </p:txBody>
      </p:sp>
    </p:spTree>
    <p:extLst>
      <p:ext uri="{BB962C8B-B14F-4D97-AF65-F5344CB8AC3E}">
        <p14:creationId xmlns:p14="http://schemas.microsoft.com/office/powerpoint/2010/main" val="263343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3702</TotalTime>
  <Words>2128</Words>
  <Application>Microsoft Office PowerPoint</Application>
  <PresentationFormat>Экран (4:3)</PresentationFormat>
  <Paragraphs>208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Century Schoolbook</vt:lpstr>
      <vt:lpstr>Georgia</vt:lpstr>
      <vt:lpstr>Times New Roman</vt:lpstr>
      <vt:lpstr>Trebuchet MS</vt:lpstr>
      <vt:lpstr>Wingdings</vt:lpstr>
      <vt:lpstr>Воздушный поток</vt:lpstr>
      <vt:lpstr>ГИА-11  ЕГЭ -2026</vt:lpstr>
      <vt:lpstr>Нормативные документы,  регламентирующие проведение ГИА – 11 в 2026 году.</vt:lpstr>
      <vt:lpstr>Общие сведения</vt:lpstr>
      <vt:lpstr>Допуск обучающихся к  ГИА</vt:lpstr>
      <vt:lpstr>Презентация PowerPoint</vt:lpstr>
      <vt:lpstr>Сочинение 2025-2026</vt:lpstr>
      <vt:lpstr>Презентация PowerPoint</vt:lpstr>
      <vt:lpstr>Сочинение 2025-2026</vt:lpstr>
      <vt:lpstr>Сочинение 2025-2026</vt:lpstr>
      <vt:lpstr>Сочинение 2025-2026</vt:lpstr>
      <vt:lpstr>Особенности ЕГЭ:</vt:lpstr>
      <vt:lpstr>Презентация PowerPoint</vt:lpstr>
      <vt:lpstr>Основной период проведения ЕГЭ:</vt:lpstr>
      <vt:lpstr> Расписание проведения ЕГЭ в 2026 году (проект)</vt:lpstr>
      <vt:lpstr>Дополнительные сроки проведения ЕГЭ:</vt:lpstr>
      <vt:lpstr>О результатах ЕГЭ </vt:lpstr>
      <vt:lpstr>Презентация PowerPoint</vt:lpstr>
      <vt:lpstr>Презентация PowerPoint</vt:lpstr>
      <vt:lpstr>Презентация PowerPoint</vt:lpstr>
      <vt:lpstr>Сроки действия результатов ЕГЭ</vt:lpstr>
      <vt:lpstr>Минимальные баллы ЕГЭ для поступления в вузы Минобрнауки (2025/2026 учебный год)</vt:lpstr>
      <vt:lpstr>Минимальные баллы ЕГЭ для поступления в вузы Минпросвещения (педагогические) (2025/2026 учебный год)</vt:lpstr>
      <vt:lpstr>Тренировочные мероприятия </vt:lpstr>
      <vt:lpstr>Презентация PowerPoint</vt:lpstr>
      <vt:lpstr>Презентация PowerPoint</vt:lpstr>
      <vt:lpstr>Презентация PowerPoint</vt:lpstr>
      <vt:lpstr>Порядок выдачи аттестатов о среднем общем образовании </vt:lpstr>
      <vt:lpstr>Порядок выдачи аттестатов о среднем общем образовании </vt:lpstr>
      <vt:lpstr>Порядок выдачи аттестатов о среднем общем образовании </vt:lpstr>
      <vt:lpstr>Порядок выдачи аттестатов о среднем общем образовании </vt:lpstr>
      <vt:lpstr>Порядок выдачи аттестатов о среднем общем образовании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ГИА -11</dc:title>
  <dc:creator>Татьяна</dc:creator>
  <cp:lastModifiedBy>Пользователь</cp:lastModifiedBy>
  <cp:revision>185</cp:revision>
  <cp:lastPrinted>2019-01-16T07:06:56Z</cp:lastPrinted>
  <dcterms:created xsi:type="dcterms:W3CDTF">2014-03-11T07:36:57Z</dcterms:created>
  <dcterms:modified xsi:type="dcterms:W3CDTF">2025-11-25T08:19:26Z</dcterms:modified>
</cp:coreProperties>
</file>